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Lst>
  <p:sldIdLst>
    <p:sldId id="256" r:id="rId4"/>
    <p:sldId id="258" r:id="rId5"/>
    <p:sldId id="266" r:id="rId6"/>
    <p:sldId id="267" r:id="rId7"/>
    <p:sldId id="259" r:id="rId8"/>
    <p:sldId id="268" r:id="rId9"/>
    <p:sldId id="269" r:id="rId10"/>
    <p:sldId id="271" r:id="rId11"/>
    <p:sldId id="270" r:id="rId12"/>
    <p:sldId id="272" r:id="rId13"/>
    <p:sldId id="273" r:id="rId14"/>
    <p:sldId id="260" r:id="rId15"/>
    <p:sldId id="274" r:id="rId16"/>
    <p:sldId id="275" r:id="rId17"/>
    <p:sldId id="2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A4F80DCF-5332-472E-9E1B-F5E041419FDF}" type="datetimeFigureOut">
              <a:rPr lang="en-GB" smtClean="0"/>
              <a:t>11/04/2023</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9AC8CC4-FAE5-419E-9582-780FF49A646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F80DCF-5332-472E-9E1B-F5E041419FDF}" type="datetimeFigureOut">
              <a:rPr lang="en-GB" smtClean="0"/>
              <a:t>11/04/2023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AC8CC4-FAE5-419E-9582-780FF49A646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F80DCF-5332-472E-9E1B-F5E041419FDF}" type="datetimeFigureOut">
              <a:rPr lang="en-GB" smtClean="0"/>
              <a:t>11/04/2023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AC8CC4-FAE5-419E-9582-780FF49A646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F80DCF-5332-472E-9E1B-F5E041419FDF}" type="datetimeFigureOut">
              <a:rPr lang="en-GB" smtClean="0"/>
              <a:t>11/04/2023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AC8CC4-FAE5-419E-9582-780FF49A646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4F80DCF-5332-472E-9E1B-F5E041419FDF}" type="datetimeFigureOut">
              <a:rPr lang="en-GB" smtClean="0"/>
              <a:t>11/04/2023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AC8CC4-FAE5-419E-9582-780FF49A646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4F80DCF-5332-472E-9E1B-F5E041419FDF}" type="datetimeFigureOut">
              <a:rPr lang="en-GB" smtClean="0"/>
              <a:t>11/04/2023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AC8CC4-FAE5-419E-9582-780FF49A646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A4F80DCF-5332-472E-9E1B-F5E041419FDF}" type="datetimeFigureOut">
              <a:rPr lang="en-GB" smtClean="0"/>
              <a:t>11/04/2023</a:t>
            </a:fld>
            <a:endParaRPr lang="en-GB"/>
          </a:p>
        </p:txBody>
      </p:sp>
      <p:sp>
        <p:nvSpPr>
          <p:cNvPr id="27" name="Slide Number Placeholder 26"/>
          <p:cNvSpPr>
            <a:spLocks noGrp="1"/>
          </p:cNvSpPr>
          <p:nvPr>
            <p:ph type="sldNum" sz="quarter" idx="11"/>
          </p:nvPr>
        </p:nvSpPr>
        <p:spPr/>
        <p:txBody>
          <a:bodyPr rtlCol="0"/>
          <a:lstStyle/>
          <a:p>
            <a:fld id="{79AC8CC4-FAE5-419E-9582-780FF49A646B}" type="slidenum">
              <a:rPr lang="en-GB" smtClean="0"/>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A4F80DCF-5332-472E-9E1B-F5E041419FDF}" type="datetimeFigureOut">
              <a:rPr lang="en-GB" smtClean="0"/>
              <a:t>11/04/2023</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79AC8CC4-FAE5-419E-9582-780FF49A646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80DCF-5332-472E-9E1B-F5E041419FDF}" type="datetimeFigureOut">
              <a:rPr lang="en-GB" smtClean="0"/>
              <a:t>11/04/2023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AC8CC4-FAE5-419E-9582-780FF49A646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4F80DCF-5332-472E-9E1B-F5E041419FDF}" type="datetimeFigureOut">
              <a:rPr lang="en-GB" smtClean="0"/>
              <a:t>11/04/2023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AC8CC4-FAE5-419E-9582-780FF49A646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4F80DCF-5332-472E-9E1B-F5E041419FDF}" type="datetimeFigureOut">
              <a:rPr lang="en-GB" smtClean="0"/>
              <a:t>11/04/2023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AC8CC4-FAE5-419E-9582-780FF49A646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4F80DCF-5332-472E-9E1B-F5E041419FDF}" type="datetimeFigureOut">
              <a:rPr lang="en-GB" smtClean="0"/>
              <a:t>11/04/2023</a:t>
            </a:fld>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9AC8CC4-FAE5-419E-9582-780FF49A646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topmarks.co.uk/maths-games/hit-the-button" TargetMode="External"/><Relationship Id="rId3" Type="http://schemas.openxmlformats.org/officeDocument/2006/relationships/hyperlink" Target="https://www.ictgames.com/mobilePage/index.html" TargetMode="External"/><Relationship Id="rId7" Type="http://schemas.openxmlformats.org/officeDocument/2006/relationships/hyperlink" Target="https://www.topmarks.co.uk/maths-games" TargetMode="External"/><Relationship Id="rId2" Type="http://schemas.openxmlformats.org/officeDocument/2006/relationships/hyperlink" Target="https://www.bbc.co.uk/bitesize" TargetMode="External"/><Relationship Id="rId1" Type="http://schemas.openxmlformats.org/officeDocument/2006/relationships/slideLayout" Target="../slideLayouts/slideLayout2.xml"/><Relationship Id="rId6" Type="http://schemas.openxmlformats.org/officeDocument/2006/relationships/hyperlink" Target="https://mathszone.co.uk/" TargetMode="External"/><Relationship Id="rId5" Type="http://schemas.openxmlformats.org/officeDocument/2006/relationships/hyperlink" Target="https://nrich.maths.org/maths-at-home" TargetMode="External"/><Relationship Id="rId4" Type="http://schemas.openxmlformats.org/officeDocument/2006/relationships/hyperlink" Target="https://whiterosemaths.com/advice-and-guidance#star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95536" y="5526360"/>
            <a:ext cx="8229600" cy="1143000"/>
          </a:xfrm>
          <a:prstGeom prst="rect">
            <a:avLst/>
          </a:prstGeom>
        </p:spPr>
        <p:txBody>
          <a:bodyPr vert="horz" anchor="b">
            <a:noAutofit/>
          </a:bodyPr>
          <a:lstStyle>
            <a:lvl1pPr algn="l" rtl="0" eaLnBrk="1" latinLnBrk="0" hangingPunct="1">
              <a:spcBef>
                <a:spcPct val="0"/>
              </a:spcBef>
              <a:buNone/>
              <a:defRPr kumimoji="0" sz="4400" kern="1200">
                <a:solidFill>
                  <a:schemeClr val="bg1"/>
                </a:solidFill>
                <a:latin typeface="+mj-lt"/>
                <a:ea typeface="+mj-ea"/>
                <a:cs typeface="+mj-cs"/>
              </a:defRPr>
            </a:lvl1pPr>
          </a:lstStyle>
          <a:p>
            <a:pPr algn="ctr"/>
            <a:r>
              <a:rPr lang="en-GB" sz="7200" b="1" dirty="0">
                <a:solidFill>
                  <a:schemeClr val="bg1">
                    <a:lumMod val="50000"/>
                  </a:schemeClr>
                </a:solidFill>
                <a:latin typeface="Arial" pitchFamily="34" charset="0"/>
                <a:cs typeface="Arial" pitchFamily="34" charset="0"/>
              </a:rPr>
              <a:t>Key Stage 1 SATs</a:t>
            </a:r>
            <a:r>
              <a:rPr lang="en-GB" sz="7200" dirty="0">
                <a:solidFill>
                  <a:schemeClr val="bg1">
                    <a:lumMod val="50000"/>
                  </a:schemeClr>
                </a:solidFill>
                <a:latin typeface="Arial" pitchFamily="34" charset="0"/>
                <a:cs typeface="Arial" pitchFamily="34" charset="0"/>
              </a:rPr>
              <a:t/>
            </a:r>
            <a:br>
              <a:rPr lang="en-GB" sz="7200" dirty="0">
                <a:solidFill>
                  <a:schemeClr val="bg1">
                    <a:lumMod val="50000"/>
                  </a:schemeClr>
                </a:solidFill>
                <a:latin typeface="Arial" pitchFamily="34" charset="0"/>
                <a:cs typeface="Arial" pitchFamily="34" charset="0"/>
              </a:rPr>
            </a:br>
            <a:endParaRPr lang="en-GB" sz="7200" dirty="0">
              <a:solidFill>
                <a:schemeClr val="bg1">
                  <a:lumMod val="50000"/>
                </a:schemeClr>
              </a:solidFill>
              <a:latin typeface="Arial" pitchFamily="34" charset="0"/>
              <a:cs typeface="Arial" pitchFamily="34" charset="0"/>
            </a:endParaRPr>
          </a:p>
          <a:p>
            <a:pPr algn="ctr"/>
            <a:r>
              <a:rPr lang="en-GB" sz="2800" dirty="0">
                <a:solidFill>
                  <a:schemeClr val="bg1">
                    <a:lumMod val="50000"/>
                  </a:schemeClr>
                </a:solidFill>
                <a:latin typeface="Arial" pitchFamily="34" charset="0"/>
                <a:cs typeface="Arial" pitchFamily="34" charset="0"/>
              </a:rPr>
              <a:t>Parent Information 2023</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613514"/>
            <a:ext cx="1617936" cy="2244983"/>
          </a:xfrm>
          <a:prstGeom prst="rect">
            <a:avLst/>
          </a:prstGeom>
        </p:spPr>
      </p:pic>
      <p:sp>
        <p:nvSpPr>
          <p:cNvPr id="3" name="TextBox 2"/>
          <p:cNvSpPr txBox="1"/>
          <p:nvPr/>
        </p:nvSpPr>
        <p:spPr>
          <a:xfrm>
            <a:off x="3707904" y="613514"/>
            <a:ext cx="4176464" cy="1938992"/>
          </a:xfrm>
          <a:prstGeom prst="rect">
            <a:avLst/>
          </a:prstGeom>
          <a:noFill/>
        </p:spPr>
        <p:txBody>
          <a:bodyPr wrap="square" rtlCol="0">
            <a:spAutoFit/>
          </a:bodyPr>
          <a:lstStyle/>
          <a:p>
            <a:r>
              <a:rPr lang="en-GB" sz="4000" dirty="0" smtClean="0">
                <a:latin typeface="Century Gothic" pitchFamily="34" charset="0"/>
              </a:rPr>
              <a:t>St Cuthbert’s Catholic </a:t>
            </a:r>
          </a:p>
          <a:p>
            <a:r>
              <a:rPr lang="en-GB" sz="4000" dirty="0" smtClean="0">
                <a:latin typeface="Century Gothic" pitchFamily="34" charset="0"/>
              </a:rPr>
              <a:t>First School</a:t>
            </a:r>
            <a:endParaRPr lang="en-GB" sz="4000" dirty="0">
              <a:latin typeface="Century Gothic" pitchFamily="34" charset="0"/>
            </a:endParaRPr>
          </a:p>
        </p:txBody>
      </p:sp>
    </p:spTree>
    <p:extLst>
      <p:ext uri="{BB962C8B-B14F-4D97-AF65-F5344CB8AC3E}">
        <p14:creationId xmlns:p14="http://schemas.microsoft.com/office/powerpoint/2010/main" val="189895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229600" cy="792088"/>
          </a:xfrm>
        </p:spPr>
        <p:txBody>
          <a:bodyPr>
            <a:normAutofit/>
          </a:bodyPr>
          <a:lstStyle/>
          <a:p>
            <a:r>
              <a:rPr lang="en-GB" sz="3200" dirty="0">
                <a:solidFill>
                  <a:schemeClr val="bg1">
                    <a:lumMod val="50000"/>
                  </a:schemeClr>
                </a:solidFill>
                <a:latin typeface="Arial" pitchFamily="34" charset="0"/>
                <a:cs typeface="Arial" pitchFamily="34" charset="0"/>
              </a:rPr>
              <a:t>Maths Paper 1 (Arithmetic) Example Page:</a:t>
            </a:r>
          </a:p>
        </p:txBody>
      </p:sp>
      <p:pic>
        <p:nvPicPr>
          <p:cNvPr id="4" name="Picture 3" descr="2018_ks1_mathematics_Paper1_arithmetic.pdf - Google Drive - Google Chrome">
            <a:extLst>
              <a:ext uri="{FF2B5EF4-FFF2-40B4-BE49-F238E27FC236}">
                <a16:creationId xmlns:a16="http://schemas.microsoft.com/office/drawing/2014/main" xmlns="" id="{21264FA5-9B2D-408F-A063-D0E4E9FEE8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180449">
            <a:off x="1943896" y="1342084"/>
            <a:ext cx="3595696" cy="5076329"/>
          </a:xfrm>
          <a:prstGeom prst="rect">
            <a:avLst/>
          </a:prstGeom>
        </p:spPr>
      </p:pic>
      <p:pic>
        <p:nvPicPr>
          <p:cNvPr id="5" name="Picture 4" descr="2018_ks1_mathematics_Paper1_arithmetic.pdf - Google Drive - Google Chrome">
            <a:extLst>
              <a:ext uri="{FF2B5EF4-FFF2-40B4-BE49-F238E27FC236}">
                <a16:creationId xmlns:a16="http://schemas.microsoft.com/office/drawing/2014/main" xmlns="" id="{247A47C1-0DD7-41C9-8F03-6C32496B1C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348698">
            <a:off x="3669334" y="1486146"/>
            <a:ext cx="3397666" cy="4689336"/>
          </a:xfrm>
          <a:prstGeom prst="rect">
            <a:avLst/>
          </a:prstGeom>
        </p:spPr>
      </p:pic>
    </p:spTree>
    <p:extLst>
      <p:ext uri="{BB962C8B-B14F-4D97-AF65-F5344CB8AC3E}">
        <p14:creationId xmlns:p14="http://schemas.microsoft.com/office/powerpoint/2010/main" val="3830649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229600" cy="792088"/>
          </a:xfrm>
        </p:spPr>
        <p:txBody>
          <a:bodyPr>
            <a:normAutofit/>
          </a:bodyPr>
          <a:lstStyle/>
          <a:p>
            <a:r>
              <a:rPr lang="en-GB" sz="3200" dirty="0">
                <a:solidFill>
                  <a:schemeClr val="bg1">
                    <a:lumMod val="50000"/>
                  </a:schemeClr>
                </a:solidFill>
                <a:latin typeface="Arial" pitchFamily="34" charset="0"/>
                <a:cs typeface="Arial" pitchFamily="34" charset="0"/>
              </a:rPr>
              <a:t>Maths Paper 2 (Reasoning) Example Page:</a:t>
            </a:r>
          </a:p>
        </p:txBody>
      </p:sp>
      <p:pic>
        <p:nvPicPr>
          <p:cNvPr id="6" name="Picture 5" descr="2018_ks1_mathematics_Paper2_reasoning.pdf - Google Drive - Google Chrome">
            <a:extLst>
              <a:ext uri="{FF2B5EF4-FFF2-40B4-BE49-F238E27FC236}">
                <a16:creationId xmlns:a16="http://schemas.microsoft.com/office/drawing/2014/main" xmlns="" id="{39D2C5E0-6342-4DBF-BD77-6E5CE28DE56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227081">
            <a:off x="2135483" y="1150453"/>
            <a:ext cx="3373747" cy="4390968"/>
          </a:xfrm>
          <a:prstGeom prst="rect">
            <a:avLst/>
          </a:prstGeom>
        </p:spPr>
      </p:pic>
      <p:pic>
        <p:nvPicPr>
          <p:cNvPr id="7" name="Picture 6" descr="2018_ks1_mathematics_Paper2_reasoning.pdf - Google Drive - Google Chrome">
            <a:extLst>
              <a:ext uri="{FF2B5EF4-FFF2-40B4-BE49-F238E27FC236}">
                <a16:creationId xmlns:a16="http://schemas.microsoft.com/office/drawing/2014/main" xmlns="" id="{73CE6BAE-AF97-4360-9F05-9ABD82E671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417551">
            <a:off x="3504943" y="1855582"/>
            <a:ext cx="4081543" cy="4705537"/>
          </a:xfrm>
          <a:prstGeom prst="rect">
            <a:avLst/>
          </a:prstGeom>
        </p:spPr>
      </p:pic>
    </p:spTree>
    <p:extLst>
      <p:ext uri="{BB962C8B-B14F-4D97-AF65-F5344CB8AC3E}">
        <p14:creationId xmlns:p14="http://schemas.microsoft.com/office/powerpoint/2010/main" val="1929255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62000"/>
            <a:ext cx="8373616" cy="1066800"/>
          </a:xfrm>
        </p:spPr>
        <p:txBody>
          <a:bodyPr>
            <a:normAutofit/>
          </a:bodyPr>
          <a:lstStyle/>
          <a:p>
            <a:r>
              <a:rPr lang="en-GB" dirty="0">
                <a:solidFill>
                  <a:schemeClr val="bg1">
                    <a:lumMod val="50000"/>
                  </a:schemeClr>
                </a:solidFill>
                <a:latin typeface="Arial" pitchFamily="34" charset="0"/>
                <a:cs typeface="Arial" pitchFamily="34" charset="0"/>
              </a:rPr>
              <a:t>Teacher Assessment / Results:</a:t>
            </a:r>
          </a:p>
        </p:txBody>
      </p:sp>
      <p:sp>
        <p:nvSpPr>
          <p:cNvPr id="3" name="Content Placeholder 2"/>
          <p:cNvSpPr>
            <a:spLocks noGrp="1"/>
          </p:cNvSpPr>
          <p:nvPr>
            <p:ph idx="1"/>
          </p:nvPr>
        </p:nvSpPr>
        <p:spPr>
          <a:xfrm>
            <a:off x="467544" y="1696176"/>
            <a:ext cx="8229600" cy="4325112"/>
          </a:xfrm>
        </p:spPr>
        <p:txBody>
          <a:bodyPr>
            <a:noAutofit/>
          </a:bodyPr>
          <a:lstStyle/>
          <a:p>
            <a:r>
              <a:rPr lang="en-US" sz="2400" dirty="0">
                <a:latin typeface="Arial" panose="020B0604020202020204" pitchFamily="34" charset="0"/>
                <a:cs typeface="Arial" panose="020B0604020202020204" pitchFamily="34" charset="0"/>
              </a:rPr>
              <a:t>KS1 SATs tests are one part of evidence towards the whole teacher assessment.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They are marked in school, and an overall grading based on the whole year’s work will be made.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results of the SATs tests are reported to the Local Authority.</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Moderation often takes place to ensure consistency across schools.</a:t>
            </a:r>
          </a:p>
        </p:txBody>
      </p:sp>
    </p:spTree>
    <p:extLst>
      <p:ext uri="{BB962C8B-B14F-4D97-AF65-F5344CB8AC3E}">
        <p14:creationId xmlns:p14="http://schemas.microsoft.com/office/powerpoint/2010/main" val="3411488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73616" cy="1066800"/>
          </a:xfrm>
        </p:spPr>
        <p:txBody>
          <a:bodyPr>
            <a:normAutofit/>
          </a:bodyPr>
          <a:lstStyle/>
          <a:p>
            <a:r>
              <a:rPr lang="en-GB" dirty="0">
                <a:solidFill>
                  <a:schemeClr val="bg1">
                    <a:lumMod val="50000"/>
                  </a:schemeClr>
                </a:solidFill>
                <a:latin typeface="Arial" pitchFamily="34" charset="0"/>
                <a:cs typeface="Arial" pitchFamily="34" charset="0"/>
              </a:rPr>
              <a:t>How can you help at home?</a:t>
            </a:r>
          </a:p>
        </p:txBody>
      </p:sp>
      <p:sp>
        <p:nvSpPr>
          <p:cNvPr id="3" name="Content Placeholder 2"/>
          <p:cNvSpPr>
            <a:spLocks noGrp="1"/>
          </p:cNvSpPr>
          <p:nvPr>
            <p:ph idx="1"/>
          </p:nvPr>
        </p:nvSpPr>
        <p:spPr>
          <a:xfrm>
            <a:off x="179512" y="1196752"/>
            <a:ext cx="8712968" cy="4325112"/>
          </a:xfrm>
        </p:spPr>
        <p:txBody>
          <a:bodyPr>
            <a:noAutofit/>
          </a:bodyPr>
          <a:lstStyle/>
          <a:p>
            <a:pPr marL="457200" indent="-457200">
              <a:buFont typeface="Arial" panose="020B0604020202020204" pitchFamily="34" charset="0"/>
              <a:buChar char="•"/>
            </a:pPr>
            <a:r>
              <a:rPr lang="en-GB" sz="2000" dirty="0">
                <a:latin typeface="Century Gothic" pitchFamily="34" charset="0"/>
              </a:rPr>
              <a:t>First and foremost, support and reassure your child that there is nothing to worry about and they should always just try their best. </a:t>
            </a:r>
          </a:p>
          <a:p>
            <a:pPr marL="457200" indent="-457200">
              <a:buFont typeface="Arial" panose="020B0604020202020204" pitchFamily="34" charset="0"/>
              <a:buChar char="•"/>
            </a:pPr>
            <a:endParaRPr lang="en-US" sz="2000" u="sng" dirty="0">
              <a:latin typeface="Century Gothic" pitchFamily="34" charset="0"/>
              <a:cs typeface="Arial" panose="020B0604020202020204" pitchFamily="34" charset="0"/>
            </a:endParaRPr>
          </a:p>
          <a:p>
            <a:pPr marL="457200" indent="-457200">
              <a:buFont typeface="Arial" panose="020B0604020202020204" pitchFamily="34" charset="0"/>
              <a:buChar char="•"/>
            </a:pPr>
            <a:r>
              <a:rPr lang="en-US" sz="2000" u="sng" dirty="0">
                <a:latin typeface="Century Gothic" pitchFamily="34" charset="0"/>
                <a:cs typeface="Arial" panose="020B0604020202020204" pitchFamily="34" charset="0"/>
              </a:rPr>
              <a:t>Help your child with reading</a:t>
            </a:r>
            <a:r>
              <a:rPr lang="en-US" sz="2000" dirty="0">
                <a:latin typeface="Century Gothic" pitchFamily="34" charset="0"/>
                <a:cs typeface="Arial" panose="020B0604020202020204" pitchFamily="34" charset="0"/>
              </a:rPr>
              <a:t>, listen to them read and focus on bringing out a ‘love of reading’.  Also reading stories to your child allows them to develop language, listening skills and comprehension.   Encourage making predictions of what might happen next.</a:t>
            </a:r>
          </a:p>
          <a:p>
            <a:pPr marL="457200" indent="-457200">
              <a:buFont typeface="Arial" panose="020B0604020202020204" pitchFamily="34" charset="0"/>
              <a:buChar char="•"/>
            </a:pPr>
            <a:endParaRPr lang="en-US" sz="2000" dirty="0">
              <a:latin typeface="Century Gothic" pitchFamily="34" charset="0"/>
              <a:cs typeface="Arial" panose="020B0604020202020204" pitchFamily="34" charset="0"/>
            </a:endParaRPr>
          </a:p>
          <a:p>
            <a:pPr marL="457200" indent="-457200">
              <a:buFont typeface="Arial" panose="020B0604020202020204" pitchFamily="34" charset="0"/>
              <a:buChar char="•"/>
            </a:pPr>
            <a:r>
              <a:rPr lang="en-US" sz="2000" u="sng" dirty="0">
                <a:latin typeface="Century Gothic" pitchFamily="34" charset="0"/>
                <a:cs typeface="Arial" panose="020B0604020202020204" pitchFamily="34" charset="0"/>
              </a:rPr>
              <a:t>Help your child with writing</a:t>
            </a:r>
            <a:r>
              <a:rPr lang="en-US" sz="2000" dirty="0">
                <a:latin typeface="Century Gothic" pitchFamily="34" charset="0"/>
                <a:cs typeface="Arial" panose="020B0604020202020204" pitchFamily="34" charset="0"/>
              </a:rPr>
              <a:t>, support with weekly spellings.  Write together to make shopping lists and letter writing.</a:t>
            </a:r>
          </a:p>
          <a:p>
            <a:pPr marL="457200" indent="-457200">
              <a:buFont typeface="Arial" panose="020B0604020202020204" pitchFamily="34" charset="0"/>
              <a:buChar char="•"/>
            </a:pPr>
            <a:endParaRPr lang="en-US" sz="2000" dirty="0">
              <a:latin typeface="Century Gothic" pitchFamily="34" charset="0"/>
              <a:cs typeface="Arial" panose="020B0604020202020204" pitchFamily="34" charset="0"/>
            </a:endParaRPr>
          </a:p>
          <a:p>
            <a:pPr marL="457200" indent="-457200">
              <a:buFont typeface="Arial" panose="020B0604020202020204" pitchFamily="34" charset="0"/>
              <a:buChar char="•"/>
            </a:pPr>
            <a:r>
              <a:rPr lang="en-US" sz="2000" u="sng" dirty="0">
                <a:latin typeface="Century Gothic" pitchFamily="34" charset="0"/>
                <a:cs typeface="Arial" panose="020B0604020202020204" pitchFamily="34" charset="0"/>
              </a:rPr>
              <a:t>Help your child with </a:t>
            </a:r>
            <a:r>
              <a:rPr lang="en-US" sz="2000" u="sng" dirty="0" err="1">
                <a:latin typeface="Century Gothic" pitchFamily="34" charset="0"/>
                <a:cs typeface="Arial" panose="020B0604020202020204" pitchFamily="34" charset="0"/>
              </a:rPr>
              <a:t>maths</a:t>
            </a:r>
            <a:r>
              <a:rPr lang="en-US" sz="2000" dirty="0">
                <a:latin typeface="Century Gothic" pitchFamily="34" charset="0"/>
                <a:cs typeface="Arial" panose="020B0604020202020204" pitchFamily="34" charset="0"/>
              </a:rPr>
              <a:t>, play times table games.  Encourage them to help with cooking, weighing and measuring ingredients.  Work out what time it is together.  Provide opportunities for your child to pay for things in a shop, to work out how much things cost and how much change will be needed.</a:t>
            </a:r>
          </a:p>
          <a:p>
            <a:pPr marL="457200" indent="-457200">
              <a:buFont typeface="Arial" panose="020B0604020202020204" pitchFamily="34" charset="0"/>
              <a:buChar char="•"/>
            </a:pPr>
            <a:endParaRPr lang="en-US" dirty="0">
              <a:latin typeface="Century Gothic" pitchFamily="34" charset="0"/>
            </a:endParaRPr>
          </a:p>
          <a:p>
            <a:pPr marL="457200" indent="-457200">
              <a:buFont typeface="Arial" panose="020B0604020202020204" pitchFamily="34" charset="0"/>
              <a:buChar char="•"/>
            </a:pPr>
            <a:endParaRPr lang="en-US" sz="3200" dirty="0">
              <a:latin typeface="Century Gothic" pitchFamily="34" charset="0"/>
            </a:endParaRPr>
          </a:p>
        </p:txBody>
      </p:sp>
    </p:spTree>
    <p:extLst>
      <p:ext uri="{BB962C8B-B14F-4D97-AF65-F5344CB8AC3E}">
        <p14:creationId xmlns:p14="http://schemas.microsoft.com/office/powerpoint/2010/main" val="2342114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73616" cy="1066800"/>
          </a:xfrm>
        </p:spPr>
        <p:txBody>
          <a:bodyPr>
            <a:normAutofit/>
          </a:bodyPr>
          <a:lstStyle/>
          <a:p>
            <a:r>
              <a:rPr lang="en-GB" dirty="0">
                <a:solidFill>
                  <a:schemeClr val="bg1">
                    <a:lumMod val="50000"/>
                  </a:schemeClr>
                </a:solidFill>
                <a:latin typeface="Arial" pitchFamily="34" charset="0"/>
                <a:cs typeface="Arial" pitchFamily="34" charset="0"/>
              </a:rPr>
              <a:t>Useful Websites:</a:t>
            </a:r>
          </a:p>
        </p:txBody>
      </p:sp>
      <p:sp>
        <p:nvSpPr>
          <p:cNvPr id="3" name="Content Placeholder 2"/>
          <p:cNvSpPr>
            <a:spLocks noGrp="1"/>
          </p:cNvSpPr>
          <p:nvPr>
            <p:ph idx="1"/>
          </p:nvPr>
        </p:nvSpPr>
        <p:spPr>
          <a:xfrm>
            <a:off x="179512" y="1196752"/>
            <a:ext cx="8712968" cy="4325112"/>
          </a:xfrm>
        </p:spPr>
        <p:txBody>
          <a:bodyPr>
            <a:noAutofit/>
          </a:bodyPr>
          <a:lstStyle/>
          <a:p>
            <a:pPr marL="457200" indent="-457200">
              <a:buFont typeface="Arial" panose="020B0604020202020204" pitchFamily="34" charset="0"/>
              <a:buChar char="•"/>
            </a:pPr>
            <a:r>
              <a:rPr lang="en-US" sz="2000" dirty="0">
                <a:latin typeface="Century Gothic" pitchFamily="34" charset="0"/>
                <a:cs typeface="Arial" panose="020B0604020202020204" pitchFamily="34" charset="0"/>
                <a:hlinkClick r:id="rId2"/>
              </a:rPr>
              <a:t>https://</a:t>
            </a:r>
            <a:r>
              <a:rPr lang="en-US" sz="2000" dirty="0" err="1">
                <a:latin typeface="Century Gothic" pitchFamily="34" charset="0"/>
                <a:cs typeface="Arial" panose="020B0604020202020204" pitchFamily="34" charset="0"/>
                <a:hlinkClick r:id="rId2"/>
              </a:rPr>
              <a:t>www.bbc.co.uk</a:t>
            </a:r>
            <a:r>
              <a:rPr lang="en-US" sz="2000" dirty="0">
                <a:latin typeface="Century Gothic" pitchFamily="34" charset="0"/>
                <a:cs typeface="Arial" panose="020B0604020202020204" pitchFamily="34" charset="0"/>
                <a:hlinkClick r:id="rId2"/>
              </a:rPr>
              <a:t>/bitesize</a:t>
            </a:r>
            <a:endParaRPr lang="en-GB" sz="2000" dirty="0">
              <a:latin typeface="Century Gothic" pitchFamily="34" charset="0"/>
              <a:cs typeface="Arial" panose="020B0604020202020204" pitchFamily="34" charset="0"/>
            </a:endParaRPr>
          </a:p>
          <a:p>
            <a:pPr marL="457200" indent="-457200">
              <a:buFont typeface="Arial" panose="020B0604020202020204" pitchFamily="34" charset="0"/>
              <a:buChar char="•"/>
            </a:pPr>
            <a:endParaRPr lang="en-GB" sz="2000" dirty="0">
              <a:latin typeface="Century Gothic" pitchFamily="34" charset="0"/>
              <a:cs typeface="Arial" panose="020B0604020202020204" pitchFamily="34" charset="0"/>
            </a:endParaRPr>
          </a:p>
          <a:p>
            <a:pPr marL="457200" indent="-457200">
              <a:buFont typeface="Arial" panose="020B0604020202020204" pitchFamily="34" charset="0"/>
              <a:buChar char="•"/>
            </a:pPr>
            <a:r>
              <a:rPr lang="en-US" sz="2000" dirty="0">
                <a:latin typeface="Century Gothic" pitchFamily="34" charset="0"/>
                <a:cs typeface="Arial" panose="020B0604020202020204" pitchFamily="34" charset="0"/>
                <a:hlinkClick r:id="rId3"/>
              </a:rPr>
              <a:t>https://</a:t>
            </a:r>
            <a:r>
              <a:rPr lang="en-US" sz="2000" dirty="0" err="1">
                <a:latin typeface="Century Gothic" pitchFamily="34" charset="0"/>
                <a:cs typeface="Arial" panose="020B0604020202020204" pitchFamily="34" charset="0"/>
                <a:hlinkClick r:id="rId3"/>
              </a:rPr>
              <a:t>www.ictgames.com</a:t>
            </a:r>
            <a:r>
              <a:rPr lang="en-US" sz="2000" dirty="0">
                <a:latin typeface="Century Gothic" pitchFamily="34" charset="0"/>
                <a:cs typeface="Arial" panose="020B0604020202020204" pitchFamily="34" charset="0"/>
                <a:hlinkClick r:id="rId3"/>
              </a:rPr>
              <a:t>/mobilePage/index.html</a:t>
            </a:r>
            <a:r>
              <a:rPr lang="en-GB" sz="2000" dirty="0">
                <a:latin typeface="Century Gothic" pitchFamily="34" charset="0"/>
                <a:cs typeface="Arial" panose="020B0604020202020204" pitchFamily="34" charset="0"/>
              </a:rPr>
              <a:t> </a:t>
            </a:r>
          </a:p>
          <a:p>
            <a:pPr marL="457200" indent="-457200">
              <a:buFont typeface="Arial" panose="020B0604020202020204" pitchFamily="34" charset="0"/>
              <a:buChar char="•"/>
            </a:pPr>
            <a:endParaRPr lang="en-GB" sz="2000" dirty="0">
              <a:latin typeface="Century Gothic" pitchFamily="34" charset="0"/>
              <a:cs typeface="Arial" panose="020B0604020202020204" pitchFamily="34" charset="0"/>
            </a:endParaRPr>
          </a:p>
          <a:p>
            <a:pPr marL="457200" indent="-457200">
              <a:buFont typeface="Arial" panose="020B0604020202020204" pitchFamily="34" charset="0"/>
              <a:buChar char="•"/>
            </a:pPr>
            <a:r>
              <a:rPr lang="en-US" sz="2000" dirty="0">
                <a:latin typeface="Century Gothic" pitchFamily="34" charset="0"/>
                <a:cs typeface="Arial" panose="020B0604020202020204" pitchFamily="34" charset="0"/>
                <a:hlinkClick r:id="rId4"/>
              </a:rPr>
              <a:t>https://</a:t>
            </a:r>
            <a:r>
              <a:rPr lang="en-US" sz="2000" dirty="0" err="1">
                <a:latin typeface="Century Gothic" pitchFamily="34" charset="0"/>
                <a:cs typeface="Arial" panose="020B0604020202020204" pitchFamily="34" charset="0"/>
                <a:hlinkClick r:id="rId4"/>
              </a:rPr>
              <a:t>whiterosemaths.com</a:t>
            </a:r>
            <a:r>
              <a:rPr lang="en-US" sz="2000" dirty="0">
                <a:latin typeface="Century Gothic" pitchFamily="34" charset="0"/>
                <a:cs typeface="Arial" panose="020B0604020202020204" pitchFamily="34" charset="0"/>
                <a:hlinkClick r:id="rId4"/>
              </a:rPr>
              <a:t>/advice-and-guidance#start</a:t>
            </a:r>
            <a:endParaRPr lang="en-GB" sz="2000" dirty="0">
              <a:latin typeface="Century Gothic" pitchFamily="34" charset="0"/>
              <a:cs typeface="Arial" panose="020B0604020202020204" pitchFamily="34" charset="0"/>
            </a:endParaRPr>
          </a:p>
          <a:p>
            <a:pPr marL="457200" indent="-457200">
              <a:buFont typeface="Arial" panose="020B0604020202020204" pitchFamily="34" charset="0"/>
              <a:buChar char="•"/>
            </a:pPr>
            <a:endParaRPr lang="en-GB" sz="2000" dirty="0">
              <a:latin typeface="Century Gothic" pitchFamily="34" charset="0"/>
              <a:cs typeface="Arial" panose="020B0604020202020204" pitchFamily="34" charset="0"/>
            </a:endParaRPr>
          </a:p>
          <a:p>
            <a:pPr marL="457200" indent="-457200">
              <a:buFont typeface="Arial" panose="020B0604020202020204" pitchFamily="34" charset="0"/>
              <a:buChar char="•"/>
            </a:pPr>
            <a:r>
              <a:rPr lang="en-US" sz="2000" dirty="0">
                <a:latin typeface="Century Gothic" pitchFamily="34" charset="0"/>
                <a:cs typeface="Arial" panose="020B0604020202020204" pitchFamily="34" charset="0"/>
                <a:hlinkClick r:id="rId5"/>
              </a:rPr>
              <a:t>https://</a:t>
            </a:r>
            <a:r>
              <a:rPr lang="en-US" sz="2000" dirty="0" err="1">
                <a:latin typeface="Century Gothic" pitchFamily="34" charset="0"/>
                <a:cs typeface="Arial" panose="020B0604020202020204" pitchFamily="34" charset="0"/>
                <a:hlinkClick r:id="rId5"/>
              </a:rPr>
              <a:t>nrich.maths.org</a:t>
            </a:r>
            <a:r>
              <a:rPr lang="en-US" sz="2000" dirty="0">
                <a:latin typeface="Century Gothic" pitchFamily="34" charset="0"/>
                <a:cs typeface="Arial" panose="020B0604020202020204" pitchFamily="34" charset="0"/>
                <a:hlinkClick r:id="rId5"/>
              </a:rPr>
              <a:t>/maths-at-home</a:t>
            </a:r>
            <a:endParaRPr lang="en-GB" sz="2000" dirty="0">
              <a:latin typeface="Century Gothic" pitchFamily="34" charset="0"/>
              <a:cs typeface="Arial" panose="020B0604020202020204" pitchFamily="34" charset="0"/>
            </a:endParaRPr>
          </a:p>
          <a:p>
            <a:pPr marL="457200" indent="-457200">
              <a:buFont typeface="Arial" panose="020B0604020202020204" pitchFamily="34" charset="0"/>
              <a:buChar char="•"/>
            </a:pPr>
            <a:endParaRPr lang="en-GB" sz="2000" dirty="0">
              <a:latin typeface="Century Gothic" pitchFamily="34" charset="0"/>
              <a:cs typeface="Arial" panose="020B0604020202020204" pitchFamily="34" charset="0"/>
            </a:endParaRPr>
          </a:p>
          <a:p>
            <a:pPr marL="457200" indent="-457200">
              <a:buFont typeface="Arial" panose="020B0604020202020204" pitchFamily="34" charset="0"/>
              <a:buChar char="•"/>
            </a:pPr>
            <a:r>
              <a:rPr lang="en-US" sz="2000" dirty="0">
                <a:latin typeface="Century Gothic" pitchFamily="34" charset="0"/>
                <a:cs typeface="Arial" panose="020B0604020202020204" pitchFamily="34" charset="0"/>
                <a:hlinkClick r:id="rId6"/>
              </a:rPr>
              <a:t>https://</a:t>
            </a:r>
            <a:r>
              <a:rPr lang="en-US" sz="2000" dirty="0" err="1">
                <a:latin typeface="Century Gothic" pitchFamily="34" charset="0"/>
                <a:cs typeface="Arial" panose="020B0604020202020204" pitchFamily="34" charset="0"/>
                <a:hlinkClick r:id="rId6"/>
              </a:rPr>
              <a:t>mathszone.co.uk</a:t>
            </a:r>
            <a:r>
              <a:rPr lang="en-US" sz="2000" dirty="0">
                <a:latin typeface="Century Gothic" pitchFamily="34" charset="0"/>
                <a:cs typeface="Arial" panose="020B0604020202020204" pitchFamily="34" charset="0"/>
                <a:hlinkClick r:id="rId6"/>
              </a:rPr>
              <a:t>/</a:t>
            </a:r>
            <a:endParaRPr lang="en-GB" sz="2000" dirty="0">
              <a:latin typeface="Century Gothic" pitchFamily="34" charset="0"/>
              <a:cs typeface="Arial" panose="020B0604020202020204" pitchFamily="34" charset="0"/>
            </a:endParaRPr>
          </a:p>
          <a:p>
            <a:pPr marL="457200" indent="-457200">
              <a:buFont typeface="Arial" panose="020B0604020202020204" pitchFamily="34" charset="0"/>
              <a:buChar char="•"/>
            </a:pPr>
            <a:endParaRPr lang="en-GB" sz="2000" dirty="0">
              <a:latin typeface="Century Gothic" pitchFamily="34" charset="0"/>
              <a:cs typeface="Arial" panose="020B0604020202020204" pitchFamily="34" charset="0"/>
            </a:endParaRPr>
          </a:p>
          <a:p>
            <a:pPr marL="457200" indent="-457200">
              <a:buFont typeface="Arial" panose="020B0604020202020204" pitchFamily="34" charset="0"/>
              <a:buChar char="•"/>
            </a:pPr>
            <a:r>
              <a:rPr lang="en-US" sz="2000" dirty="0">
                <a:latin typeface="Century Gothic" pitchFamily="34" charset="0"/>
                <a:cs typeface="Arial" panose="020B0604020202020204" pitchFamily="34" charset="0"/>
                <a:hlinkClick r:id="rId7"/>
              </a:rPr>
              <a:t>https://</a:t>
            </a:r>
            <a:r>
              <a:rPr lang="en-US" sz="2000" dirty="0" err="1">
                <a:latin typeface="Century Gothic" pitchFamily="34" charset="0"/>
                <a:cs typeface="Arial" panose="020B0604020202020204" pitchFamily="34" charset="0"/>
                <a:hlinkClick r:id="rId7"/>
              </a:rPr>
              <a:t>www.topmarks.co.uk</a:t>
            </a:r>
            <a:r>
              <a:rPr lang="en-US" sz="2000" dirty="0">
                <a:latin typeface="Century Gothic" pitchFamily="34" charset="0"/>
                <a:cs typeface="Arial" panose="020B0604020202020204" pitchFamily="34" charset="0"/>
                <a:hlinkClick r:id="rId7"/>
              </a:rPr>
              <a:t>/maths-games</a:t>
            </a:r>
            <a:endParaRPr lang="en-GB" sz="2000" dirty="0">
              <a:latin typeface="Century Gothic" pitchFamily="34" charset="0"/>
              <a:cs typeface="Arial" panose="020B0604020202020204" pitchFamily="34" charset="0"/>
            </a:endParaRPr>
          </a:p>
          <a:p>
            <a:pPr marL="457200" indent="-457200">
              <a:buFont typeface="Arial" panose="020B0604020202020204" pitchFamily="34" charset="0"/>
              <a:buChar char="•"/>
            </a:pPr>
            <a:endParaRPr lang="en-GB" sz="2000" dirty="0">
              <a:latin typeface="Century Gothic" pitchFamily="34" charset="0"/>
              <a:cs typeface="Arial" panose="020B0604020202020204" pitchFamily="34" charset="0"/>
            </a:endParaRPr>
          </a:p>
          <a:p>
            <a:pPr marL="457200" indent="-457200">
              <a:buFont typeface="Arial" panose="020B0604020202020204" pitchFamily="34" charset="0"/>
              <a:buChar char="•"/>
            </a:pPr>
            <a:r>
              <a:rPr lang="en-GB" sz="2000" dirty="0">
                <a:latin typeface="Century Gothic" pitchFamily="34" charset="0"/>
                <a:cs typeface="Arial" panose="020B0604020202020204" pitchFamily="34" charset="0"/>
                <a:hlinkClick r:id="rId8"/>
              </a:rPr>
              <a:t>https://</a:t>
            </a:r>
            <a:r>
              <a:rPr lang="en-GB" sz="2000" dirty="0" err="1">
                <a:latin typeface="Century Gothic" pitchFamily="34" charset="0"/>
                <a:cs typeface="Arial" panose="020B0604020202020204" pitchFamily="34" charset="0"/>
                <a:hlinkClick r:id="rId8"/>
              </a:rPr>
              <a:t>www.topmarks.co.uk</a:t>
            </a:r>
            <a:r>
              <a:rPr lang="en-GB" sz="2000" dirty="0">
                <a:latin typeface="Century Gothic" pitchFamily="34" charset="0"/>
                <a:cs typeface="Arial" panose="020B0604020202020204" pitchFamily="34" charset="0"/>
                <a:hlinkClick r:id="rId8"/>
              </a:rPr>
              <a:t>/maths-games/hit-the-button</a:t>
            </a:r>
            <a:r>
              <a:rPr lang="en-GB" sz="2000" dirty="0">
                <a:latin typeface="Century Gothic" pitchFamily="34" charset="0"/>
                <a:cs typeface="Arial" panose="020B0604020202020204" pitchFamily="34" charset="0"/>
              </a:rPr>
              <a:t> </a:t>
            </a:r>
            <a:endParaRPr lang="en-US" sz="2000" dirty="0">
              <a:latin typeface="Century Gothic" pitchFamily="34" charset="0"/>
              <a:cs typeface="Arial" panose="020B0604020202020204" pitchFamily="34" charset="0"/>
            </a:endParaRPr>
          </a:p>
          <a:p>
            <a:pPr marL="457200" indent="-457200">
              <a:buFont typeface="Arial" panose="020B0604020202020204" pitchFamily="34" charset="0"/>
              <a:buChar char="•"/>
            </a:pPr>
            <a:endParaRPr lang="en-US" dirty="0">
              <a:latin typeface="Century Gothic" pitchFamily="34" charset="0"/>
            </a:endParaRPr>
          </a:p>
          <a:p>
            <a:pPr marL="457200" indent="-457200">
              <a:buFont typeface="Arial" panose="020B0604020202020204" pitchFamily="34" charset="0"/>
              <a:buChar char="•"/>
            </a:pPr>
            <a:endParaRPr lang="en-US" sz="3200" dirty="0">
              <a:latin typeface="Century Gothic" pitchFamily="34" charset="0"/>
            </a:endParaRPr>
          </a:p>
        </p:txBody>
      </p:sp>
    </p:spTree>
    <p:extLst>
      <p:ext uri="{BB962C8B-B14F-4D97-AF65-F5344CB8AC3E}">
        <p14:creationId xmlns:p14="http://schemas.microsoft.com/office/powerpoint/2010/main" val="2662129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 y="3212976"/>
            <a:ext cx="8373616" cy="1066800"/>
          </a:xfrm>
        </p:spPr>
        <p:txBody>
          <a:bodyPr>
            <a:normAutofit/>
          </a:bodyPr>
          <a:lstStyle/>
          <a:p>
            <a:pPr algn="ctr"/>
            <a:r>
              <a:rPr lang="en-GB" dirty="0">
                <a:solidFill>
                  <a:schemeClr val="bg1">
                    <a:lumMod val="50000"/>
                  </a:schemeClr>
                </a:solidFill>
                <a:latin typeface="Century Gothic" pitchFamily="34" charset="0"/>
                <a:cs typeface="Arial" pitchFamily="34" charset="0"/>
              </a:rPr>
              <a:t>Thank you for reading!</a:t>
            </a:r>
          </a:p>
        </p:txBody>
      </p:sp>
      <p:sp>
        <p:nvSpPr>
          <p:cNvPr id="3" name="Content Placeholder 2"/>
          <p:cNvSpPr>
            <a:spLocks noGrp="1"/>
          </p:cNvSpPr>
          <p:nvPr>
            <p:ph idx="1"/>
          </p:nvPr>
        </p:nvSpPr>
        <p:spPr>
          <a:xfrm>
            <a:off x="179512" y="4941168"/>
            <a:ext cx="8712968" cy="1296144"/>
          </a:xfrm>
        </p:spPr>
        <p:txBody>
          <a:bodyPr>
            <a:noAutofit/>
          </a:bodyPr>
          <a:lstStyle/>
          <a:p>
            <a:pPr marL="109728" indent="0" algn="ctr">
              <a:buNone/>
            </a:pPr>
            <a:r>
              <a:rPr lang="en-GB" dirty="0">
                <a:latin typeface="Century Gothic" pitchFamily="34" charset="0"/>
                <a:cs typeface="Arial" pitchFamily="34" charset="0"/>
              </a:rPr>
              <a:t>If you have any further questions, please do not hesitate to ask </a:t>
            </a:r>
            <a:r>
              <a:rPr lang="en-GB" dirty="0" smtClean="0">
                <a:latin typeface="Century Gothic" pitchFamily="34" charset="0"/>
                <a:cs typeface="Arial" pitchFamily="34" charset="0"/>
              </a:rPr>
              <a:t>Miss Thompson.</a:t>
            </a:r>
            <a:endParaRPr lang="en-GB" dirty="0">
              <a:latin typeface="Century Gothic" pitchFamily="34" charset="0"/>
              <a:cs typeface="Arial" pitchFamily="34" charset="0"/>
            </a:endParaRPr>
          </a:p>
        </p:txBody>
      </p:sp>
      <p:sp>
        <p:nvSpPr>
          <p:cNvPr id="4" name="Rectangle 3"/>
          <p:cNvSpPr/>
          <p:nvPr/>
        </p:nvSpPr>
        <p:spPr>
          <a:xfrm>
            <a:off x="467544" y="797511"/>
            <a:ext cx="7992888" cy="2246769"/>
          </a:xfrm>
          <a:prstGeom prst="rect">
            <a:avLst/>
          </a:prstGeom>
        </p:spPr>
        <p:txBody>
          <a:bodyPr wrap="square">
            <a:spAutoFit/>
          </a:bodyPr>
          <a:lstStyle/>
          <a:p>
            <a:pPr marL="182562" algn="ctr">
              <a:defRPr/>
            </a:pPr>
            <a:r>
              <a:rPr lang="en-GB" sz="2800" dirty="0">
                <a:solidFill>
                  <a:schemeClr val="bg2">
                    <a:lumMod val="10000"/>
                  </a:schemeClr>
                </a:solidFill>
                <a:latin typeface="Century Gothic" pitchFamily="34" charset="0"/>
              </a:rPr>
              <a:t>The tests are part of the process.</a:t>
            </a:r>
          </a:p>
          <a:p>
            <a:pPr marL="182562" algn="ctr">
              <a:defRPr/>
            </a:pPr>
            <a:endParaRPr lang="en-GB" sz="2800" dirty="0">
              <a:solidFill>
                <a:schemeClr val="bg2">
                  <a:lumMod val="10000"/>
                </a:schemeClr>
              </a:solidFill>
              <a:latin typeface="Century Gothic" pitchFamily="34" charset="0"/>
            </a:endParaRPr>
          </a:p>
          <a:p>
            <a:pPr marL="182562" algn="ctr">
              <a:defRPr/>
            </a:pPr>
            <a:r>
              <a:rPr lang="en-GB" sz="2800" dirty="0">
                <a:solidFill>
                  <a:schemeClr val="bg2">
                    <a:lumMod val="10000"/>
                  </a:schemeClr>
                </a:solidFill>
                <a:latin typeface="Century Gothic" pitchFamily="34" charset="0"/>
              </a:rPr>
              <a:t>We use the data from the tests to challenge or confirm our overall teacher assessment. </a:t>
            </a:r>
          </a:p>
          <a:p>
            <a:pPr marL="182562" algn="ctr">
              <a:defRPr/>
            </a:pPr>
            <a:endParaRPr lang="en-GB" sz="2800" dirty="0">
              <a:solidFill>
                <a:schemeClr val="bg2">
                  <a:lumMod val="10000"/>
                </a:schemeClr>
              </a:solidFill>
              <a:latin typeface="Century Gothic" pitchFamily="34" charset="0"/>
            </a:endParaRPr>
          </a:p>
        </p:txBody>
      </p:sp>
    </p:spTree>
    <p:extLst>
      <p:ext uri="{BB962C8B-B14F-4D97-AF65-F5344CB8AC3E}">
        <p14:creationId xmlns:p14="http://schemas.microsoft.com/office/powerpoint/2010/main" val="262682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066800"/>
          </a:xfrm>
        </p:spPr>
        <p:txBody>
          <a:bodyPr/>
          <a:lstStyle/>
          <a:p>
            <a:r>
              <a:rPr lang="en-GB" dirty="0">
                <a:solidFill>
                  <a:schemeClr val="bg1">
                    <a:lumMod val="50000"/>
                  </a:schemeClr>
                </a:solidFill>
                <a:latin typeface="Arial" pitchFamily="34" charset="0"/>
                <a:cs typeface="Arial" pitchFamily="34" charset="0"/>
              </a:rPr>
              <a:t>Aims:</a:t>
            </a:r>
          </a:p>
        </p:txBody>
      </p:sp>
      <p:sp>
        <p:nvSpPr>
          <p:cNvPr id="3" name="Content Placeholder 2"/>
          <p:cNvSpPr>
            <a:spLocks noGrp="1"/>
          </p:cNvSpPr>
          <p:nvPr>
            <p:ph idx="1"/>
          </p:nvPr>
        </p:nvSpPr>
        <p:spPr>
          <a:xfrm>
            <a:off x="467544" y="1840192"/>
            <a:ext cx="8229600" cy="4325112"/>
          </a:xfrm>
        </p:spPr>
        <p:txBody>
          <a:bodyPr>
            <a:normAutofit/>
          </a:bodyPr>
          <a:lstStyle/>
          <a:p>
            <a:pPr marL="285750" indent="-285750">
              <a:buFont typeface="Arial" pitchFamily="34" charset="0"/>
              <a:buChar char="•"/>
              <a:defRPr/>
            </a:pPr>
            <a:r>
              <a:rPr lang="en-GB" dirty="0">
                <a:latin typeface="Century Gothic" pitchFamily="34" charset="0"/>
              </a:rPr>
              <a:t>Explanation of what Key Stage 1 SATs are.</a:t>
            </a:r>
          </a:p>
          <a:p>
            <a:pPr marL="285750" indent="-285750">
              <a:buFont typeface="Arial" pitchFamily="34" charset="0"/>
              <a:buChar char="•"/>
              <a:defRPr/>
            </a:pPr>
            <a:r>
              <a:rPr lang="en-GB" dirty="0">
                <a:latin typeface="Century Gothic" pitchFamily="34" charset="0"/>
              </a:rPr>
              <a:t>Give you an understanding of the format of the tests. </a:t>
            </a:r>
          </a:p>
          <a:p>
            <a:pPr marL="285750" indent="-285750">
              <a:buFont typeface="Arial" pitchFamily="34" charset="0"/>
              <a:buChar char="•"/>
              <a:defRPr/>
            </a:pPr>
            <a:r>
              <a:rPr lang="en-GB" dirty="0">
                <a:latin typeface="Century Gothic" pitchFamily="34" charset="0"/>
              </a:rPr>
              <a:t>Explain how tests results affect judgements on children’s attainments.</a:t>
            </a:r>
          </a:p>
          <a:p>
            <a:pPr marL="285750" indent="-285750">
              <a:buFont typeface="Arial" pitchFamily="34" charset="0"/>
              <a:buChar char="•"/>
              <a:defRPr/>
            </a:pPr>
            <a:r>
              <a:rPr lang="en-GB" dirty="0">
                <a:latin typeface="Century Gothic" pitchFamily="34" charset="0"/>
              </a:rPr>
              <a:t>Explain SATs revision club.</a:t>
            </a:r>
          </a:p>
          <a:p>
            <a:pPr marL="285750" indent="-285750">
              <a:buFont typeface="Arial" pitchFamily="34" charset="0"/>
              <a:buChar char="•"/>
              <a:defRPr/>
            </a:pPr>
            <a:r>
              <a:rPr lang="en-GB" dirty="0">
                <a:latin typeface="Century Gothic" pitchFamily="34" charset="0"/>
              </a:rPr>
              <a:t>Recommend how you can help your child at home.</a:t>
            </a:r>
          </a:p>
        </p:txBody>
      </p:sp>
    </p:spTree>
    <p:extLst>
      <p:ext uri="{BB962C8B-B14F-4D97-AF65-F5344CB8AC3E}">
        <p14:creationId xmlns:p14="http://schemas.microsoft.com/office/powerpoint/2010/main" val="293856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066800"/>
          </a:xfrm>
        </p:spPr>
        <p:txBody>
          <a:bodyPr/>
          <a:lstStyle/>
          <a:p>
            <a:r>
              <a:rPr lang="en-GB" dirty="0">
                <a:solidFill>
                  <a:schemeClr val="bg1">
                    <a:lumMod val="50000"/>
                  </a:schemeClr>
                </a:solidFill>
                <a:latin typeface="Arial" pitchFamily="34" charset="0"/>
                <a:cs typeface="Arial" pitchFamily="34" charset="0"/>
              </a:rPr>
              <a:t>What are SATs?</a:t>
            </a:r>
          </a:p>
        </p:txBody>
      </p:sp>
      <p:sp>
        <p:nvSpPr>
          <p:cNvPr id="3" name="Content Placeholder 2"/>
          <p:cNvSpPr>
            <a:spLocks noGrp="1"/>
          </p:cNvSpPr>
          <p:nvPr>
            <p:ph idx="1"/>
          </p:nvPr>
        </p:nvSpPr>
        <p:spPr>
          <a:xfrm>
            <a:off x="467544" y="1696176"/>
            <a:ext cx="8229600" cy="4325112"/>
          </a:xfrm>
        </p:spPr>
        <p:txBody>
          <a:bodyPr>
            <a:normAutofit fontScale="92500" lnSpcReduction="20000"/>
          </a:bodyPr>
          <a:lstStyle/>
          <a:p>
            <a:r>
              <a:rPr lang="en-US" dirty="0">
                <a:solidFill>
                  <a:srgbClr val="000000"/>
                </a:solidFill>
                <a:latin typeface="Century Gothic" pitchFamily="34" charset="0"/>
                <a:cs typeface="Arial" panose="020B0604020202020204" pitchFamily="34" charset="0"/>
              </a:rPr>
              <a:t>At the end of Year 2, children in England sit national tests in the following subjects, the results are used to measure the school’s performance:-</a:t>
            </a:r>
          </a:p>
          <a:p>
            <a:endParaRPr lang="en-US" dirty="0">
              <a:solidFill>
                <a:srgbClr val="000000"/>
              </a:solidFill>
              <a:latin typeface="Century Gothic" pitchFamily="34" charset="0"/>
              <a:cs typeface="Arial" panose="020B0604020202020204" pitchFamily="34" charset="0"/>
            </a:endParaRPr>
          </a:p>
          <a:p>
            <a:r>
              <a:rPr lang="en-US" dirty="0">
                <a:solidFill>
                  <a:srgbClr val="000000"/>
                </a:solidFill>
                <a:latin typeface="Century Gothic" pitchFamily="34" charset="0"/>
                <a:cs typeface="Arial" panose="020B0604020202020204" pitchFamily="34" charset="0"/>
              </a:rPr>
              <a:t>*English – Reading</a:t>
            </a:r>
          </a:p>
          <a:p>
            <a:r>
              <a:rPr lang="en-US" dirty="0">
                <a:solidFill>
                  <a:srgbClr val="000000"/>
                </a:solidFill>
                <a:latin typeface="Century Gothic" pitchFamily="34" charset="0"/>
                <a:cs typeface="Arial" panose="020B0604020202020204" pitchFamily="34" charset="0"/>
              </a:rPr>
              <a:t>*English – Grammar, Punctuation &amp; Spelling</a:t>
            </a:r>
          </a:p>
          <a:p>
            <a:r>
              <a:rPr lang="en-US" dirty="0">
                <a:solidFill>
                  <a:srgbClr val="000000"/>
                </a:solidFill>
                <a:latin typeface="Century Gothic" pitchFamily="34" charset="0"/>
                <a:cs typeface="Arial" panose="020B0604020202020204" pitchFamily="34" charset="0"/>
              </a:rPr>
              <a:t>*Mathematics – Arithmetic &amp; Reasoning</a:t>
            </a:r>
          </a:p>
          <a:p>
            <a:endParaRPr lang="en-US" dirty="0">
              <a:solidFill>
                <a:srgbClr val="000000"/>
              </a:solidFill>
              <a:latin typeface="Century Gothic" pitchFamily="34" charset="0"/>
              <a:cs typeface="Arial" panose="020B0604020202020204" pitchFamily="34" charset="0"/>
            </a:endParaRPr>
          </a:p>
          <a:p>
            <a:r>
              <a:rPr lang="en-US" dirty="0">
                <a:solidFill>
                  <a:srgbClr val="000000"/>
                </a:solidFill>
                <a:latin typeface="Century Gothic" pitchFamily="34" charset="0"/>
                <a:cs typeface="Arial" panose="020B0604020202020204" pitchFamily="34" charset="0"/>
              </a:rPr>
              <a:t>These tests reflect the updated national curriculum and are marked using the current grading system, which now replaces levels.</a:t>
            </a:r>
          </a:p>
        </p:txBody>
      </p:sp>
    </p:spTree>
    <p:extLst>
      <p:ext uri="{BB962C8B-B14F-4D97-AF65-F5344CB8AC3E}">
        <p14:creationId xmlns:p14="http://schemas.microsoft.com/office/powerpoint/2010/main" val="1589643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066800"/>
          </a:xfrm>
        </p:spPr>
        <p:txBody>
          <a:bodyPr/>
          <a:lstStyle/>
          <a:p>
            <a:r>
              <a:rPr lang="en-GB" dirty="0">
                <a:solidFill>
                  <a:schemeClr val="bg1">
                    <a:lumMod val="50000"/>
                  </a:schemeClr>
                </a:solidFill>
                <a:latin typeface="Arial" pitchFamily="34" charset="0"/>
                <a:cs typeface="Arial" pitchFamily="34" charset="0"/>
              </a:rPr>
              <a:t>What are SATs? – Continued</a:t>
            </a:r>
          </a:p>
        </p:txBody>
      </p:sp>
      <p:sp>
        <p:nvSpPr>
          <p:cNvPr id="3" name="Content Placeholder 2"/>
          <p:cNvSpPr>
            <a:spLocks noGrp="1"/>
          </p:cNvSpPr>
          <p:nvPr>
            <p:ph idx="1"/>
          </p:nvPr>
        </p:nvSpPr>
        <p:spPr>
          <a:xfrm>
            <a:off x="467544" y="1696176"/>
            <a:ext cx="8229600" cy="4541136"/>
          </a:xfrm>
        </p:spPr>
        <p:txBody>
          <a:bodyPr>
            <a:normAutofit fontScale="92500" lnSpcReduction="20000"/>
          </a:bodyPr>
          <a:lstStyle/>
          <a:p>
            <a:pPr>
              <a:defRPr/>
            </a:pPr>
            <a:r>
              <a:rPr lang="en-GB" altLang="en-US" dirty="0">
                <a:latin typeface="Century Gothic" pitchFamily="34" charset="0"/>
              </a:rPr>
              <a:t>Key Stage 1 SATs take place nationally in the month of May.</a:t>
            </a:r>
          </a:p>
          <a:p>
            <a:pPr marL="109728" indent="0">
              <a:buNone/>
              <a:defRPr/>
            </a:pPr>
            <a:endParaRPr lang="en-GB" altLang="en-US" dirty="0">
              <a:latin typeface="Century Gothic" pitchFamily="34" charset="0"/>
            </a:endParaRPr>
          </a:p>
          <a:p>
            <a:pPr>
              <a:buFont typeface="Arial" panose="020B0604020202020204" pitchFamily="34" charset="0"/>
              <a:buChar char="•"/>
              <a:defRPr/>
            </a:pPr>
            <a:r>
              <a:rPr lang="en-GB" altLang="en-US" dirty="0">
                <a:latin typeface="Century Gothic" pitchFamily="34" charset="0"/>
              </a:rPr>
              <a:t>There are no tests administered in science.</a:t>
            </a:r>
          </a:p>
          <a:p>
            <a:pPr>
              <a:buFont typeface="Arial" panose="020B0604020202020204" pitchFamily="34" charset="0"/>
              <a:buChar char="•"/>
              <a:defRPr/>
            </a:pPr>
            <a:endParaRPr lang="en-GB" altLang="en-US" dirty="0">
              <a:latin typeface="Century Gothic" pitchFamily="34" charset="0"/>
            </a:endParaRPr>
          </a:p>
          <a:p>
            <a:pPr>
              <a:buFont typeface="Arial" panose="020B0604020202020204" pitchFamily="34" charset="0"/>
              <a:buChar char="•"/>
              <a:defRPr/>
            </a:pPr>
            <a:r>
              <a:rPr lang="en-GB" altLang="en-US" dirty="0">
                <a:latin typeface="Century Gothic" pitchFamily="34" charset="0"/>
              </a:rPr>
              <a:t>All tests are internally marked.</a:t>
            </a:r>
          </a:p>
          <a:p>
            <a:pPr>
              <a:buFont typeface="Arial" panose="020B0604020202020204" pitchFamily="34" charset="0"/>
              <a:buChar char="•"/>
              <a:defRPr/>
            </a:pPr>
            <a:endParaRPr lang="en-GB" altLang="en-US" dirty="0">
              <a:latin typeface="Century Gothic" pitchFamily="34" charset="0"/>
            </a:endParaRPr>
          </a:p>
          <a:p>
            <a:pPr>
              <a:buFont typeface="Arial" panose="020B0604020202020204" pitchFamily="34" charset="0"/>
              <a:buChar char="•"/>
              <a:defRPr/>
            </a:pPr>
            <a:r>
              <a:rPr lang="en-GB" altLang="en-US" dirty="0">
                <a:latin typeface="Century Gothic" pitchFamily="34" charset="0"/>
              </a:rPr>
              <a:t>As in recent years, writing will be teacher assessed internally and moderated in the year group.</a:t>
            </a:r>
          </a:p>
          <a:p>
            <a:pPr>
              <a:buFont typeface="Arial" panose="020B0604020202020204" pitchFamily="34" charset="0"/>
              <a:buChar char="•"/>
              <a:defRPr/>
            </a:pPr>
            <a:endParaRPr lang="en-GB" altLang="en-US" dirty="0">
              <a:latin typeface="Century Gothic" pitchFamily="34" charset="0"/>
            </a:endParaRPr>
          </a:p>
          <a:p>
            <a:pPr>
              <a:buFont typeface="Arial" panose="020B0604020202020204" pitchFamily="34" charset="0"/>
              <a:buChar char="•"/>
              <a:defRPr/>
            </a:pPr>
            <a:r>
              <a:rPr lang="en-GB" altLang="en-US" dirty="0">
                <a:latin typeface="Century Gothic" pitchFamily="34" charset="0"/>
              </a:rPr>
              <a:t>Testing is low key to ensure children are not worried or anxious about taking them. </a:t>
            </a:r>
          </a:p>
          <a:p>
            <a:pPr>
              <a:buFont typeface="Arial" panose="020B0604020202020204" pitchFamily="34" charset="0"/>
              <a:buChar char="•"/>
              <a:defRPr/>
            </a:pPr>
            <a:endParaRPr lang="en-GB" altLang="en-US" dirty="0">
              <a:latin typeface="Century Gothic" pitchFamily="34" charset="0"/>
            </a:endParaRPr>
          </a:p>
          <a:p>
            <a:pPr marL="109728" indent="0">
              <a:buNone/>
              <a:defRPr/>
            </a:pPr>
            <a:endParaRPr lang="en-GB" altLang="en-US" dirty="0">
              <a:latin typeface="Century Gothic" pitchFamily="34" charset="0"/>
            </a:endParaRPr>
          </a:p>
          <a:p>
            <a:pPr>
              <a:buFont typeface="Arial" panose="020B0604020202020204" pitchFamily="34" charset="0"/>
              <a:buChar char="•"/>
              <a:defRPr/>
            </a:pPr>
            <a:endParaRPr lang="en-GB" altLang="en-US" dirty="0">
              <a:latin typeface="Century Gothic" pitchFamily="34" charset="0"/>
            </a:endParaRPr>
          </a:p>
          <a:p>
            <a:pPr>
              <a:buFont typeface="Arial" panose="020B0604020202020204" pitchFamily="34" charset="0"/>
              <a:buChar char="•"/>
              <a:defRPr/>
            </a:pPr>
            <a:endParaRPr lang="en-GB" altLang="en-US" dirty="0">
              <a:latin typeface="Century Gothic" pitchFamily="34" charset="0"/>
            </a:endParaRPr>
          </a:p>
          <a:p>
            <a:pPr>
              <a:buFont typeface="Arial" panose="020B0604020202020204" pitchFamily="34" charset="0"/>
              <a:buChar char="•"/>
              <a:defRPr/>
            </a:pPr>
            <a:endParaRPr lang="en-GB" altLang="en-US" dirty="0">
              <a:latin typeface="Century Gothic" pitchFamily="34" charset="0"/>
            </a:endParaRPr>
          </a:p>
        </p:txBody>
      </p:sp>
    </p:spTree>
    <p:extLst>
      <p:ext uri="{BB962C8B-B14F-4D97-AF65-F5344CB8AC3E}">
        <p14:creationId xmlns:p14="http://schemas.microsoft.com/office/powerpoint/2010/main" val="953810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229600" cy="792088"/>
          </a:xfrm>
        </p:spPr>
        <p:txBody>
          <a:bodyPr>
            <a:normAutofit/>
          </a:bodyPr>
          <a:lstStyle/>
          <a:p>
            <a:r>
              <a:rPr lang="en-GB" dirty="0">
                <a:solidFill>
                  <a:schemeClr val="bg1">
                    <a:lumMod val="50000"/>
                  </a:schemeClr>
                </a:solidFill>
                <a:latin typeface="Arial" pitchFamily="34" charset="0"/>
                <a:cs typeface="Arial" pitchFamily="34" charset="0"/>
              </a:rPr>
              <a:t>Overview of test papers:</a:t>
            </a:r>
          </a:p>
        </p:txBody>
      </p:sp>
      <p:sp>
        <p:nvSpPr>
          <p:cNvPr id="3" name="Content Placeholder 2"/>
          <p:cNvSpPr>
            <a:spLocks noGrp="1"/>
          </p:cNvSpPr>
          <p:nvPr>
            <p:ph idx="1"/>
          </p:nvPr>
        </p:nvSpPr>
        <p:spPr>
          <a:xfrm>
            <a:off x="251520" y="1124744"/>
            <a:ext cx="8712968" cy="5328592"/>
          </a:xfrm>
        </p:spPr>
        <p:txBody>
          <a:bodyPr>
            <a:noAutofit/>
          </a:bodyPr>
          <a:lstStyle/>
          <a:p>
            <a:r>
              <a:rPr lang="en-GB" sz="1500" dirty="0">
                <a:solidFill>
                  <a:schemeClr val="accent1"/>
                </a:solidFill>
                <a:latin typeface="Century Gothic" pitchFamily="34" charset="0"/>
              </a:rPr>
              <a:t>Reading Paper 1 </a:t>
            </a:r>
            <a:r>
              <a:rPr lang="en-GB" sz="1500" dirty="0">
                <a:latin typeface="Century Gothic" pitchFamily="34" charset="0"/>
              </a:rPr>
              <a:t>- consists of a combined reading prompt and answer booklet. The test takes approximately 30 minutes.</a:t>
            </a:r>
          </a:p>
          <a:p>
            <a:endParaRPr lang="en-GB" sz="1500" dirty="0">
              <a:latin typeface="Century Gothic" pitchFamily="34" charset="0"/>
            </a:endParaRPr>
          </a:p>
          <a:p>
            <a:r>
              <a:rPr lang="en-GB" sz="1500" dirty="0">
                <a:solidFill>
                  <a:schemeClr val="accent1"/>
                </a:solidFill>
                <a:latin typeface="Century Gothic" pitchFamily="34" charset="0"/>
              </a:rPr>
              <a:t>Reading Paper 2 </a:t>
            </a:r>
            <a:r>
              <a:rPr lang="en-GB" sz="1500" dirty="0">
                <a:latin typeface="Century Gothic" pitchFamily="34" charset="0"/>
              </a:rPr>
              <a:t>- consists of an answer booklet and a separate reading booklet. It contains more challenging texts than Paper 1. The test takes approximately 40 minutes. </a:t>
            </a:r>
          </a:p>
          <a:p>
            <a:endParaRPr lang="en-GB" sz="1500" dirty="0">
              <a:latin typeface="Century Gothic" pitchFamily="34" charset="0"/>
            </a:endParaRPr>
          </a:p>
          <a:p>
            <a:r>
              <a:rPr lang="en-GB" sz="1500" dirty="0">
                <a:solidFill>
                  <a:schemeClr val="accent1"/>
                </a:solidFill>
                <a:latin typeface="Century Gothic" pitchFamily="34" charset="0"/>
              </a:rPr>
              <a:t>Maths Paper 1 </a:t>
            </a:r>
            <a:r>
              <a:rPr lang="en-GB" sz="1500" dirty="0">
                <a:latin typeface="Century Gothic" pitchFamily="34" charset="0"/>
              </a:rPr>
              <a:t>- arithmetic consists of a single test paper and takes approximately 20 minutes.</a:t>
            </a:r>
          </a:p>
          <a:p>
            <a:endParaRPr lang="en-GB" sz="1500" dirty="0">
              <a:latin typeface="Century Gothic" pitchFamily="34" charset="0"/>
            </a:endParaRPr>
          </a:p>
          <a:p>
            <a:r>
              <a:rPr lang="en-GB" sz="1500" dirty="0">
                <a:solidFill>
                  <a:schemeClr val="accent1"/>
                </a:solidFill>
                <a:latin typeface="Century Gothic" pitchFamily="34" charset="0"/>
              </a:rPr>
              <a:t>Maths Paper 2 </a:t>
            </a:r>
            <a:r>
              <a:rPr lang="en-GB" sz="1500" dirty="0">
                <a:latin typeface="Century Gothic" pitchFamily="34" charset="0"/>
              </a:rPr>
              <a:t>- reasoning consists of a single test paper and takes approximately 35 minutes. The paper includes a practice question and 5 aural questions. After the aural questions, the time allowed for the remainder of the paper should be around 30 minutes.</a:t>
            </a:r>
          </a:p>
          <a:p>
            <a:endParaRPr lang="en-GB" sz="1500" dirty="0">
              <a:latin typeface="Century Gothic" pitchFamily="34" charset="0"/>
            </a:endParaRPr>
          </a:p>
          <a:p>
            <a:r>
              <a:rPr lang="en-GB" sz="1500" dirty="0">
                <a:solidFill>
                  <a:schemeClr val="accent1"/>
                </a:solidFill>
                <a:latin typeface="Century Gothic" pitchFamily="34" charset="0"/>
              </a:rPr>
              <a:t>GPS Paper 1 </a:t>
            </a:r>
            <a:r>
              <a:rPr lang="en-GB" sz="1500" dirty="0">
                <a:latin typeface="Century Gothic" pitchFamily="34" charset="0"/>
              </a:rPr>
              <a:t>- spelling consists of a test transcript to be read by the test administrator and an answer booklet for pupils to write 20 spellings. The paper takes approximately 15 minutes. </a:t>
            </a:r>
          </a:p>
          <a:p>
            <a:endParaRPr lang="en-GB" sz="1500" dirty="0">
              <a:latin typeface="Century Gothic" pitchFamily="34" charset="0"/>
            </a:endParaRPr>
          </a:p>
          <a:p>
            <a:r>
              <a:rPr lang="en-GB" sz="1500" dirty="0">
                <a:solidFill>
                  <a:schemeClr val="accent1"/>
                </a:solidFill>
                <a:latin typeface="Century Gothic" pitchFamily="34" charset="0"/>
              </a:rPr>
              <a:t>GPS Paper 2 </a:t>
            </a:r>
            <a:r>
              <a:rPr lang="en-GB" sz="1500" dirty="0">
                <a:latin typeface="Century Gothic" pitchFamily="34" charset="0"/>
              </a:rPr>
              <a:t>- questions is a combined question and answer booklet focusing on pupils’ knowledge of grammar, punctuation and vocabulary. The paper takes approximately 20 minutes.</a:t>
            </a:r>
          </a:p>
        </p:txBody>
      </p:sp>
    </p:spTree>
    <p:extLst>
      <p:ext uri="{BB962C8B-B14F-4D97-AF65-F5344CB8AC3E}">
        <p14:creationId xmlns:p14="http://schemas.microsoft.com/office/powerpoint/2010/main" val="3259542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229600" cy="792088"/>
          </a:xfrm>
        </p:spPr>
        <p:txBody>
          <a:bodyPr>
            <a:normAutofit/>
          </a:bodyPr>
          <a:lstStyle/>
          <a:p>
            <a:r>
              <a:rPr lang="en-GB" dirty="0">
                <a:solidFill>
                  <a:schemeClr val="bg1">
                    <a:lumMod val="50000"/>
                  </a:schemeClr>
                </a:solidFill>
                <a:latin typeface="Arial" pitchFamily="34" charset="0"/>
                <a:cs typeface="Arial" pitchFamily="34" charset="0"/>
              </a:rPr>
              <a:t>Reading Paper 1 Example Page:</a:t>
            </a:r>
          </a:p>
        </p:txBody>
      </p:sp>
      <p:pic>
        <p:nvPicPr>
          <p:cNvPr id="5" name="Picture 4" descr="year-2-reading-sample-materials-1.pdf - Google Chrome">
            <a:extLst>
              <a:ext uri="{FF2B5EF4-FFF2-40B4-BE49-F238E27FC236}">
                <a16:creationId xmlns:a16="http://schemas.microsoft.com/office/drawing/2014/main" xmlns="" id="{734A41B6-2F50-4623-8F24-93F1928F8B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620"/>
          <a:stretch/>
        </p:blipFill>
        <p:spPr>
          <a:xfrm>
            <a:off x="1979712" y="1196752"/>
            <a:ext cx="5076047" cy="5371182"/>
          </a:xfrm>
          <a:prstGeom prst="rect">
            <a:avLst/>
          </a:prstGeom>
        </p:spPr>
      </p:pic>
    </p:spTree>
    <p:extLst>
      <p:ext uri="{BB962C8B-B14F-4D97-AF65-F5344CB8AC3E}">
        <p14:creationId xmlns:p14="http://schemas.microsoft.com/office/powerpoint/2010/main" val="3271792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229600" cy="792088"/>
          </a:xfrm>
        </p:spPr>
        <p:txBody>
          <a:bodyPr>
            <a:normAutofit/>
          </a:bodyPr>
          <a:lstStyle/>
          <a:p>
            <a:r>
              <a:rPr lang="en-GB" dirty="0">
                <a:solidFill>
                  <a:schemeClr val="bg1">
                    <a:lumMod val="50000"/>
                  </a:schemeClr>
                </a:solidFill>
                <a:latin typeface="Arial" pitchFamily="34" charset="0"/>
                <a:cs typeface="Arial" pitchFamily="34" charset="0"/>
              </a:rPr>
              <a:t>Reading Paper 2 Example Page:</a:t>
            </a:r>
          </a:p>
        </p:txBody>
      </p:sp>
      <p:pic>
        <p:nvPicPr>
          <p:cNvPr id="4" name="Picture 3" descr="2017 key stage 1 English reading Paper 2: reading booklet - Google Chrome">
            <a:extLst>
              <a:ext uri="{FF2B5EF4-FFF2-40B4-BE49-F238E27FC236}">
                <a16:creationId xmlns:a16="http://schemas.microsoft.com/office/drawing/2014/main" xmlns="" id="{7622A2B6-692A-4173-8F1A-176A581B290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311562">
            <a:off x="1372850" y="1397864"/>
            <a:ext cx="3264264" cy="4241155"/>
          </a:xfrm>
          <a:prstGeom prst="rect">
            <a:avLst/>
          </a:prstGeom>
        </p:spPr>
      </p:pic>
      <p:pic>
        <p:nvPicPr>
          <p:cNvPr id="6" name="Picture 5" descr="2017 key stage 1 English reading Paper 2: reading booklet - Google Chrome">
            <a:extLst>
              <a:ext uri="{FF2B5EF4-FFF2-40B4-BE49-F238E27FC236}">
                <a16:creationId xmlns:a16="http://schemas.microsoft.com/office/drawing/2014/main" xmlns="" id="{6D52830B-8CEE-45ED-8D2D-34905B0C4D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6001" y="2060848"/>
            <a:ext cx="3800998" cy="4502844"/>
          </a:xfrm>
          <a:prstGeom prst="rect">
            <a:avLst/>
          </a:prstGeom>
        </p:spPr>
      </p:pic>
      <p:pic>
        <p:nvPicPr>
          <p:cNvPr id="7" name="Picture 6" descr="2017 key stage 1 English reading Paper 2: reading answer booklet - Google Chrome">
            <a:extLst>
              <a:ext uri="{FF2B5EF4-FFF2-40B4-BE49-F238E27FC236}">
                <a16:creationId xmlns:a16="http://schemas.microsoft.com/office/drawing/2014/main" xmlns="" id="{4E007F6F-1742-4AB2-A964-C9C94BE0A0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04048" y="1854060"/>
            <a:ext cx="3952821" cy="4510465"/>
          </a:xfrm>
          <a:prstGeom prst="rect">
            <a:avLst/>
          </a:prstGeom>
        </p:spPr>
      </p:pic>
    </p:spTree>
    <p:extLst>
      <p:ext uri="{BB962C8B-B14F-4D97-AF65-F5344CB8AC3E}">
        <p14:creationId xmlns:p14="http://schemas.microsoft.com/office/powerpoint/2010/main" val="2680194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229600" cy="792088"/>
          </a:xfrm>
        </p:spPr>
        <p:txBody>
          <a:bodyPr>
            <a:normAutofit/>
          </a:bodyPr>
          <a:lstStyle/>
          <a:p>
            <a:r>
              <a:rPr lang="en-GB" dirty="0">
                <a:solidFill>
                  <a:schemeClr val="bg1">
                    <a:lumMod val="50000"/>
                  </a:schemeClr>
                </a:solidFill>
                <a:latin typeface="Arial" pitchFamily="34" charset="0"/>
                <a:cs typeface="Arial" pitchFamily="34" charset="0"/>
              </a:rPr>
              <a:t>English – Spelling Example Page:</a:t>
            </a:r>
          </a:p>
        </p:txBody>
      </p:sp>
      <p:pic>
        <p:nvPicPr>
          <p:cNvPr id="4" name="Picture 3" descr="2018_ks1_English_GPS_Paper1_spelling.pdf - Google Drive - Google Chrome">
            <a:extLst>
              <a:ext uri="{FF2B5EF4-FFF2-40B4-BE49-F238E27FC236}">
                <a16:creationId xmlns:a16="http://schemas.microsoft.com/office/drawing/2014/main" xmlns="" id="{4BF51D28-FD83-4793-ADBC-605168D280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75478" y="1340768"/>
            <a:ext cx="3624714" cy="5272920"/>
          </a:xfrm>
          <a:prstGeom prst="rect">
            <a:avLst/>
          </a:prstGeom>
        </p:spPr>
      </p:pic>
    </p:spTree>
    <p:extLst>
      <p:ext uri="{BB962C8B-B14F-4D97-AF65-F5344CB8AC3E}">
        <p14:creationId xmlns:p14="http://schemas.microsoft.com/office/powerpoint/2010/main" val="2007345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229600" cy="792088"/>
          </a:xfrm>
        </p:spPr>
        <p:txBody>
          <a:bodyPr>
            <a:normAutofit/>
          </a:bodyPr>
          <a:lstStyle/>
          <a:p>
            <a:r>
              <a:rPr lang="en-GB" dirty="0">
                <a:solidFill>
                  <a:schemeClr val="bg1">
                    <a:lumMod val="50000"/>
                  </a:schemeClr>
                </a:solidFill>
                <a:latin typeface="Arial" pitchFamily="34" charset="0"/>
                <a:cs typeface="Arial" pitchFamily="34" charset="0"/>
              </a:rPr>
              <a:t>English – Grammar Example Page:</a:t>
            </a:r>
          </a:p>
        </p:txBody>
      </p:sp>
      <p:pic>
        <p:nvPicPr>
          <p:cNvPr id="8" name="Picture 7" descr="2018_ks1_English_GPS_Paper2_questions.pdf - Google Drive - Google Chrome">
            <a:extLst>
              <a:ext uri="{FF2B5EF4-FFF2-40B4-BE49-F238E27FC236}">
                <a16:creationId xmlns:a16="http://schemas.microsoft.com/office/drawing/2014/main" xmlns="" id="{FF924B1E-9C8B-483F-9D70-F4E5F4FBE551}"/>
              </a:ext>
            </a:extLst>
          </p:cNvPr>
          <p:cNvPicPr>
            <a:picLocks noChangeAspect="1"/>
          </p:cNvPicPr>
          <p:nvPr/>
        </p:nvPicPr>
        <p:blipFill rotWithShape="1">
          <a:blip r:embed="rId2"/>
          <a:srcRect l="29219" t="6781" r="29375" b="11041"/>
          <a:stretch/>
        </p:blipFill>
        <p:spPr>
          <a:xfrm>
            <a:off x="2343169" y="1182326"/>
            <a:ext cx="4533087" cy="5487034"/>
          </a:xfrm>
          <a:prstGeom prst="rect">
            <a:avLst/>
          </a:prstGeom>
        </p:spPr>
      </p:pic>
    </p:spTree>
    <p:extLst>
      <p:ext uri="{BB962C8B-B14F-4D97-AF65-F5344CB8AC3E}">
        <p14:creationId xmlns:p14="http://schemas.microsoft.com/office/powerpoint/2010/main" val="25403528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12">
      <a:dk1>
        <a:sysClr val="windowText" lastClr="000000"/>
      </a:dk1>
      <a:lt1>
        <a:srgbClr val="EEEEEE"/>
      </a:lt1>
      <a:dk2>
        <a:srgbClr val="7FC9FF"/>
      </a:dk2>
      <a:lt2>
        <a:srgbClr val="DEDEDE"/>
      </a:lt2>
      <a:accent1>
        <a:srgbClr val="53548A"/>
      </a:accent1>
      <a:accent2>
        <a:srgbClr val="FFFF65"/>
      </a:accent2>
      <a:accent3>
        <a:srgbClr val="0070C0"/>
      </a:accent3>
      <a:accent4>
        <a:srgbClr val="FFCC00"/>
      </a:accent4>
      <a:accent5>
        <a:srgbClr val="FFFF00"/>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F34047362F804492CEB3C2E6CD59CE" ma:contentTypeVersion="10" ma:contentTypeDescription="Create a new document." ma:contentTypeScope="" ma:versionID="b6842cbcd0787039c0ca97d6a63c82b9">
  <xsd:schema xmlns:xsd="http://www.w3.org/2001/XMLSchema" xmlns:xs="http://www.w3.org/2001/XMLSchema" xmlns:p="http://schemas.microsoft.com/office/2006/metadata/properties" xmlns:ns2="3b52e766-893d-440e-8fe9-92e5f2a380ea" xmlns:ns3="39c346f5-800f-4c44-b310-1a5733bc4961" targetNamespace="http://schemas.microsoft.com/office/2006/metadata/properties" ma:root="true" ma:fieldsID="4acc22a4956459b3dd77ab6dd04d7204" ns2:_="" ns3:_="">
    <xsd:import namespace="3b52e766-893d-440e-8fe9-92e5f2a380ea"/>
    <xsd:import namespace="39c346f5-800f-4c44-b310-1a5733bc496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52e766-893d-440e-8fe9-92e5f2a380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096516b-c49f-4d32-aefd-96d1ebf149b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c346f5-800f-4c44-b310-1a5733bc496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b610bc2-ca03-497a-acef-fb32555b4bf6}" ma:internalName="TaxCatchAll" ma:showField="CatchAllData" ma:web="39c346f5-800f-4c44-b310-1a5733bc4961">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8BAF3F-5385-43CA-B9B1-B8A0912B9F0C}">
  <ds:schemaRefs>
    <ds:schemaRef ds:uri="http://schemas.microsoft.com/sharepoint/v3/contenttype/forms"/>
  </ds:schemaRefs>
</ds:datastoreItem>
</file>

<file path=customXml/itemProps2.xml><?xml version="1.0" encoding="utf-8"?>
<ds:datastoreItem xmlns:ds="http://schemas.openxmlformats.org/officeDocument/2006/customXml" ds:itemID="{A96519BA-3C91-4BAE-A2C6-6F0E2A727F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52e766-893d-440e-8fe9-92e5f2a380ea"/>
    <ds:schemaRef ds:uri="39c346f5-800f-4c44-b310-1a5733bc49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Urban</Template>
  <TotalTime>1605</TotalTime>
  <Words>715</Words>
  <Application>Microsoft Office PowerPoint</Application>
  <PresentationFormat>On-screen Show (4:3)</PresentationFormat>
  <Paragraphs>84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Urban</vt:lpstr>
      <vt:lpstr>PowerPoint Presentation</vt:lpstr>
      <vt:lpstr>Aims:</vt:lpstr>
      <vt:lpstr>What are SATs?</vt:lpstr>
      <vt:lpstr>What are SATs? – Continued</vt:lpstr>
      <vt:lpstr>Overview of test papers:</vt:lpstr>
      <vt:lpstr>Reading Paper 1 Example Page:</vt:lpstr>
      <vt:lpstr>Reading Paper 2 Example Page:</vt:lpstr>
      <vt:lpstr>English – Spelling Example Page:</vt:lpstr>
      <vt:lpstr>English – Grammar Example Page:</vt:lpstr>
      <vt:lpstr>Maths Paper 1 (Arithmetic) Example Page:</vt:lpstr>
      <vt:lpstr>Maths Paper 2 (Reasoning) Example Page:</vt:lpstr>
      <vt:lpstr>Teacher Assessment / Results:</vt:lpstr>
      <vt:lpstr>How can you help at home?</vt:lpstr>
      <vt:lpstr>Useful Websites:</vt:lpstr>
      <vt:lpstr>Thank you for reading!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Wells</dc:creator>
  <cp:lastModifiedBy>Clare-HP</cp:lastModifiedBy>
  <cp:revision>27</cp:revision>
  <dcterms:created xsi:type="dcterms:W3CDTF">2020-10-26T17:27:58Z</dcterms:created>
  <dcterms:modified xsi:type="dcterms:W3CDTF">2023-04-11T14:28:49Z</dcterms:modified>
</cp:coreProperties>
</file>